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3" roundtripDataSignature="AMtx7mj8drdZp4dflcZv45Iyyvfb3IEv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customschemas.google.com/relationships/presentationmetadata" Target="meta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" name="Google Shape;1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4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" name="Google Shape;14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" name="Google Shape;15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4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4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4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4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4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67.png"/><Relationship Id="rId5" Type="http://schemas.openxmlformats.org/officeDocument/2006/relationships/image" Target="../media/image6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66.png"/><Relationship Id="rId5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32.png"/><Relationship Id="rId6" Type="http://schemas.openxmlformats.org/officeDocument/2006/relationships/image" Target="../media/image28.png"/><Relationship Id="rId7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36.png"/><Relationship Id="rId5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43.png"/><Relationship Id="rId5" Type="http://schemas.openxmlformats.org/officeDocument/2006/relationships/image" Target="../media/image7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Relationship Id="rId4" Type="http://schemas.openxmlformats.org/officeDocument/2006/relationships/image" Target="../media/image4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Relationship Id="rId4" Type="http://schemas.openxmlformats.org/officeDocument/2006/relationships/image" Target="../media/image53.png"/><Relationship Id="rId5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3.png"/><Relationship Id="rId6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Relationship Id="rId4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6.png"/><Relationship Id="rId4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5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1.png"/><Relationship Id="rId4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png"/><Relationship Id="rId4" Type="http://schemas.openxmlformats.org/officeDocument/2006/relationships/image" Target="../media/image54.png"/><Relationship Id="rId5" Type="http://schemas.openxmlformats.org/officeDocument/2006/relationships/image" Target="../media/image4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5.png"/><Relationship Id="rId4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5.png"/><Relationship Id="rId4" Type="http://schemas.openxmlformats.org/officeDocument/2006/relationships/image" Target="../media/image5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3.png"/><Relationship Id="rId4" Type="http://schemas.openxmlformats.org/officeDocument/2006/relationships/image" Target="../media/image5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4.png"/><Relationship Id="rId4" Type="http://schemas.openxmlformats.org/officeDocument/2006/relationships/image" Target="../media/image72.png"/><Relationship Id="rId5" Type="http://schemas.openxmlformats.org/officeDocument/2006/relationships/image" Target="../media/image7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9.png"/><Relationship Id="rId4" Type="http://schemas.openxmlformats.org/officeDocument/2006/relationships/image" Target="../media/image6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4.png"/><Relationship Id="rId4" Type="http://schemas.openxmlformats.org/officeDocument/2006/relationships/image" Target="../media/image7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7.png"/><Relationship Id="rId4" Type="http://schemas.openxmlformats.org/officeDocument/2006/relationships/image" Target="../media/image6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Grammars</a:t>
            </a:r>
            <a:endParaRPr/>
          </a:p>
        </p:txBody>
      </p:sp>
      <p:sp>
        <p:nvSpPr>
          <p:cNvPr id="55" name="Google Shape;55;p1"/>
          <p:cNvSpPr txBox="1"/>
          <p:nvPr/>
        </p:nvSpPr>
        <p:spPr>
          <a:xfrm>
            <a:off x="311700" y="12820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formal </a:t>
            </a:r>
            <a:r>
              <a:rPr b="0" i="1" lang="en-US" sz="20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grammar</a:t>
            </a:r>
            <a:r>
              <a:rPr b="0" i="0" lang="en-US" sz="20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20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b="0" i="0" lang="en-US" sz="20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any compact, precise mathematical definition of a language </a:t>
            </a:r>
            <a:r>
              <a:rPr b="0" i="1" lang="en-US" sz="20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b="0" i="0" lang="en-US" sz="20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-215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grammar implies an </a:t>
            </a:r>
            <a:r>
              <a:rPr b="0" i="0" lang="en-US" sz="2000" u="none" cap="none" strike="noStrike">
                <a:solidFill>
                  <a:srgbClr val="FF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algorithm that would generate all legal sentences of the language.</a:t>
            </a:r>
            <a:endParaRPr/>
          </a:p>
          <a:p>
            <a:pPr indent="-215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Often, it takes the form of a set of recursive definitions.</a:t>
            </a:r>
            <a:endParaRPr/>
          </a:p>
          <a:p>
            <a:pPr indent="-215900" lvl="1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set of rules for generating syntactically correct statements for a given language.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7802" y="206828"/>
            <a:ext cx="6372225" cy="830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5327" y="1232807"/>
            <a:ext cx="8898673" cy="1140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1514" y="2582369"/>
            <a:ext cx="8079057" cy="1755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7802" y="206828"/>
            <a:ext cx="6372225" cy="830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4171" y="1341397"/>
            <a:ext cx="8079057" cy="1755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4914" y="3276600"/>
            <a:ext cx="6065287" cy="1274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2"/>
          <p:cNvSpPr txBox="1"/>
          <p:nvPr>
            <p:ph type="title"/>
          </p:nvPr>
        </p:nvSpPr>
        <p:spPr>
          <a:xfrm>
            <a:off x="322210" y="258987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Derivation Types</a:t>
            </a:r>
            <a:endParaRPr/>
          </a:p>
        </p:txBody>
      </p:sp>
      <p:pic>
        <p:nvPicPr>
          <p:cNvPr id="141" name="Google Shape;14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7056"/>
            <a:ext cx="5686097" cy="11712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12"/>
          <p:cNvCxnSpPr/>
          <p:nvPr/>
        </p:nvCxnSpPr>
        <p:spPr>
          <a:xfrm flipH="1">
            <a:off x="3005959" y="1135116"/>
            <a:ext cx="546538" cy="525517"/>
          </a:xfrm>
          <a:prstGeom prst="straightConnector1">
            <a:avLst/>
          </a:prstGeom>
          <a:noFill/>
          <a:ln cap="flat" cmpd="sng" w="63500">
            <a:solidFill>
              <a:srgbClr val="FDA739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143" name="Google Shape;14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3052" y="1574749"/>
            <a:ext cx="3321762" cy="12735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12"/>
          <p:cNvCxnSpPr/>
          <p:nvPr/>
        </p:nvCxnSpPr>
        <p:spPr>
          <a:xfrm>
            <a:off x="5286703" y="1093076"/>
            <a:ext cx="756745" cy="420414"/>
          </a:xfrm>
          <a:prstGeom prst="straightConnector1">
            <a:avLst/>
          </a:prstGeom>
          <a:noFill/>
          <a:ln cap="flat" cmpd="sng" w="63500">
            <a:solidFill>
              <a:srgbClr val="FDA739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145" name="Google Shape;145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55983" y="2868011"/>
            <a:ext cx="22098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4899" y="4162097"/>
            <a:ext cx="7515225" cy="981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3"/>
          <p:cNvSpPr txBox="1"/>
          <p:nvPr>
            <p:ph type="title"/>
          </p:nvPr>
        </p:nvSpPr>
        <p:spPr>
          <a:xfrm>
            <a:off x="322210" y="258987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Derivation Types</a:t>
            </a:r>
            <a:endParaRPr/>
          </a:p>
        </p:txBody>
      </p:sp>
      <p:pic>
        <p:nvPicPr>
          <p:cNvPr id="152" name="Google Shape;15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7056"/>
            <a:ext cx="5686097" cy="11712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13"/>
          <p:cNvCxnSpPr/>
          <p:nvPr/>
        </p:nvCxnSpPr>
        <p:spPr>
          <a:xfrm flipH="1">
            <a:off x="3005959" y="1135116"/>
            <a:ext cx="546538" cy="525517"/>
          </a:xfrm>
          <a:prstGeom prst="straightConnector1">
            <a:avLst/>
          </a:prstGeom>
          <a:noFill/>
          <a:ln cap="flat" cmpd="sng" w="63500">
            <a:solidFill>
              <a:srgbClr val="FDA739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154" name="Google Shape;15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3052" y="1574749"/>
            <a:ext cx="3321762" cy="12735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Google Shape;155;p13"/>
          <p:cNvCxnSpPr/>
          <p:nvPr/>
        </p:nvCxnSpPr>
        <p:spPr>
          <a:xfrm>
            <a:off x="5286703" y="1093076"/>
            <a:ext cx="756745" cy="420414"/>
          </a:xfrm>
          <a:prstGeom prst="straightConnector1">
            <a:avLst/>
          </a:prstGeom>
          <a:noFill/>
          <a:ln cap="flat" cmpd="sng" w="63500">
            <a:solidFill>
              <a:srgbClr val="FDA739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156" name="Google Shape;15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2040" y="3069021"/>
            <a:ext cx="4601395" cy="17851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" name="Google Shape;157;p13"/>
          <p:cNvGrpSpPr/>
          <p:nvPr/>
        </p:nvGrpSpPr>
        <p:grpSpPr>
          <a:xfrm>
            <a:off x="6621517" y="231227"/>
            <a:ext cx="2028098" cy="987972"/>
            <a:chOff x="6621517" y="231227"/>
            <a:chExt cx="2028098" cy="987972"/>
          </a:xfrm>
        </p:grpSpPr>
        <p:pic>
          <p:nvPicPr>
            <p:cNvPr id="158" name="Google Shape;158;p1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913179" y="231227"/>
              <a:ext cx="1736436" cy="9879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" name="Google Shape;159;p13"/>
            <p:cNvSpPr txBox="1"/>
            <p:nvPr/>
          </p:nvSpPr>
          <p:spPr>
            <a:xfrm>
              <a:off x="6621517" y="399393"/>
              <a:ext cx="399394" cy="738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</a:t>
              </a:r>
              <a:endParaRPr/>
            </a:p>
          </p:txBody>
        </p:sp>
      </p:grpSp>
      <p:pic>
        <p:nvPicPr>
          <p:cNvPr id="160" name="Google Shape;160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97967" y="2906486"/>
            <a:ext cx="3250805" cy="1861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4"/>
          <p:cNvSpPr txBox="1"/>
          <p:nvPr>
            <p:ph type="title"/>
          </p:nvPr>
        </p:nvSpPr>
        <p:spPr>
          <a:xfrm>
            <a:off x="0" y="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Derivation Tree/ Parse Tree</a:t>
            </a:r>
            <a:endParaRPr/>
          </a:p>
        </p:txBody>
      </p:sp>
      <p:pic>
        <p:nvPicPr>
          <p:cNvPr id="166" name="Google Shape;16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6909" y="1046109"/>
            <a:ext cx="7769022" cy="1076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2302" y="2065497"/>
            <a:ext cx="7939631" cy="2685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30814" y="241737"/>
            <a:ext cx="1534112" cy="67266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4"/>
          <p:cNvSpPr txBox="1"/>
          <p:nvPr/>
        </p:nvSpPr>
        <p:spPr>
          <a:xfrm>
            <a:off x="7157544" y="294290"/>
            <a:ext cx="39939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"/>
          <p:cNvSpPr txBox="1"/>
          <p:nvPr>
            <p:ph type="title"/>
          </p:nvPr>
        </p:nvSpPr>
        <p:spPr>
          <a:xfrm>
            <a:off x="333472" y="267622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>
                <a:solidFill>
                  <a:srgbClr val="000099"/>
                </a:solidFill>
              </a:rPr>
              <a:t>Example1</a:t>
            </a:r>
            <a:endParaRPr/>
          </a:p>
        </p:txBody>
      </p:sp>
      <p:pic>
        <p:nvPicPr>
          <p:cNvPr id="175" name="Google Shape;17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00" y="1485900"/>
            <a:ext cx="8305800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6"/>
          <p:cNvSpPr txBox="1"/>
          <p:nvPr>
            <p:ph type="title"/>
          </p:nvPr>
        </p:nvSpPr>
        <p:spPr>
          <a:xfrm>
            <a:off x="623400" y="0"/>
            <a:ext cx="8520600" cy="30520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>
                <a:solidFill>
                  <a:srgbClr val="000099"/>
                </a:solidFill>
              </a:rPr>
              <a:t>Example1</a:t>
            </a:r>
            <a:endParaRPr/>
          </a:p>
        </p:txBody>
      </p:sp>
      <p:pic>
        <p:nvPicPr>
          <p:cNvPr id="181" name="Google Shape;18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487" y="363696"/>
            <a:ext cx="7850459" cy="1082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487" y="1607169"/>
            <a:ext cx="5449881" cy="1290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4941" y="3229545"/>
            <a:ext cx="7817005" cy="1273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"/>
          <p:cNvSpPr txBox="1"/>
          <p:nvPr>
            <p:ph type="title"/>
          </p:nvPr>
        </p:nvSpPr>
        <p:spPr>
          <a:xfrm>
            <a:off x="0" y="141514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Example 2</a:t>
            </a:r>
            <a:endParaRPr/>
          </a:p>
        </p:txBody>
      </p:sp>
      <p:pic>
        <p:nvPicPr>
          <p:cNvPr id="189" name="Google Shape;18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8829" y="1023258"/>
            <a:ext cx="6976152" cy="3088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853560"/>
            <a:ext cx="9144000" cy="829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024391"/>
            <a:ext cx="5287297" cy="257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369" y="441881"/>
            <a:ext cx="2547257" cy="158251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8"/>
          <p:cNvSpPr/>
          <p:nvPr/>
        </p:nvSpPr>
        <p:spPr>
          <a:xfrm>
            <a:off x="3199577" y="130629"/>
            <a:ext cx="17075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 2</a:t>
            </a:r>
            <a:endParaRPr/>
          </a:p>
        </p:txBody>
      </p:sp>
      <p:pic>
        <p:nvPicPr>
          <p:cNvPr id="198" name="Google Shape;19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8039" y="2804268"/>
            <a:ext cx="4262284" cy="1811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pic>
        <p:nvPicPr>
          <p:cNvPr id="204" name="Google Shape;20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0725" y="2113189"/>
            <a:ext cx="5162550" cy="934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4525" y="2069646"/>
            <a:ext cx="5162550" cy="934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/>
          <p:nvPr/>
        </p:nvSpPr>
        <p:spPr>
          <a:xfrm>
            <a:off x="7086600" y="48006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266700" y="-33183"/>
            <a:ext cx="7772400" cy="1957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    A grammar that generates a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subset of the English language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38" y="551986"/>
            <a:ext cx="3229897" cy="1014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238" y="1604061"/>
            <a:ext cx="1924665" cy="1613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37469" y="1057438"/>
            <a:ext cx="3592514" cy="173344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"/>
          <p:cNvSpPr txBox="1"/>
          <p:nvPr/>
        </p:nvSpPr>
        <p:spPr>
          <a:xfrm>
            <a:off x="4837469" y="626981"/>
            <a:ext cx="30234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derivation of “</a:t>
            </a:r>
            <a:r>
              <a:rPr b="0" i="0" lang="en-US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the boy sleeps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89282" y="3530395"/>
            <a:ext cx="3288888" cy="161310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 txBox="1"/>
          <p:nvPr/>
        </p:nvSpPr>
        <p:spPr>
          <a:xfrm>
            <a:off x="5015680" y="3217166"/>
            <a:ext cx="30234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derivation of “</a:t>
            </a:r>
            <a:r>
              <a:rPr b="0" i="0" lang="en-US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 dog runs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6146" y="3478776"/>
            <a:ext cx="2197507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 = { “</a:t>
            </a:r>
            <a:r>
              <a:rPr b="0" i="0" lang="en-US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 boy runs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“</a:t>
            </a:r>
            <a:r>
              <a:rPr b="0" i="0" lang="en-US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 boy sleeps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“</a:t>
            </a:r>
            <a:r>
              <a:rPr b="0" i="0" lang="en-US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the boy runs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“</a:t>
            </a:r>
            <a:r>
              <a:rPr b="0" i="0" lang="en-US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the boy sleeps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“</a:t>
            </a:r>
            <a:r>
              <a:rPr b="0" i="0" lang="en-US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 dog runs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“</a:t>
            </a:r>
            <a:r>
              <a:rPr b="0" i="0" lang="en-US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 dog sleeps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“</a:t>
            </a:r>
            <a:r>
              <a:rPr b="0" i="0" lang="en-US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the dog runs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“</a:t>
            </a:r>
            <a:r>
              <a:rPr b="0" i="0" lang="en-US" sz="14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the dog sleeps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 }</a:t>
            </a:r>
            <a:endParaRPr/>
          </a:p>
        </p:txBody>
      </p:sp>
      <p:sp>
        <p:nvSpPr>
          <p:cNvPr id="69" name="Google Shape;69;p2"/>
          <p:cNvSpPr txBox="1"/>
          <p:nvPr/>
        </p:nvSpPr>
        <p:spPr>
          <a:xfrm>
            <a:off x="103238" y="3268785"/>
            <a:ext cx="253672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Language of the grammar: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325" y="0"/>
            <a:ext cx="5162550" cy="902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6329" y="979714"/>
            <a:ext cx="8419586" cy="16981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" name="Google Shape;212;p20"/>
          <p:cNvCxnSpPr/>
          <p:nvPr/>
        </p:nvCxnSpPr>
        <p:spPr>
          <a:xfrm flipH="1" rot="10800000">
            <a:off x="2198914" y="1426029"/>
            <a:ext cx="3385457" cy="43542"/>
          </a:xfrm>
          <a:prstGeom prst="straightConnector1">
            <a:avLst/>
          </a:prstGeom>
          <a:noFill/>
          <a:ln cap="flat" cmpd="sng" w="9525">
            <a:solidFill>
              <a:srgbClr val="FDA73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3" name="Google Shape;213;p20"/>
          <p:cNvCxnSpPr/>
          <p:nvPr/>
        </p:nvCxnSpPr>
        <p:spPr>
          <a:xfrm>
            <a:off x="8001000" y="1763486"/>
            <a:ext cx="653143" cy="10886"/>
          </a:xfrm>
          <a:prstGeom prst="straightConnector1">
            <a:avLst/>
          </a:prstGeom>
          <a:noFill/>
          <a:ln cap="flat" cmpd="sng" w="9525">
            <a:solidFill>
              <a:srgbClr val="FDA73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4" name="Google Shape;214;p20"/>
          <p:cNvCxnSpPr/>
          <p:nvPr/>
        </p:nvCxnSpPr>
        <p:spPr>
          <a:xfrm flipH="1" rot="10800000">
            <a:off x="217714" y="2090057"/>
            <a:ext cx="838200" cy="32657"/>
          </a:xfrm>
          <a:prstGeom prst="straightConnector1">
            <a:avLst/>
          </a:prstGeom>
          <a:noFill/>
          <a:ln cap="flat" cmpd="sng" w="9525">
            <a:solidFill>
              <a:srgbClr val="FDA73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5" name="Google Shape;215;p20"/>
          <p:cNvCxnSpPr/>
          <p:nvPr/>
        </p:nvCxnSpPr>
        <p:spPr>
          <a:xfrm>
            <a:off x="7630886" y="2144486"/>
            <a:ext cx="859971" cy="1588"/>
          </a:xfrm>
          <a:prstGeom prst="straightConnector1">
            <a:avLst/>
          </a:prstGeom>
          <a:noFill/>
          <a:ln cap="flat" cmpd="sng" w="9525">
            <a:solidFill>
              <a:srgbClr val="FDA73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6" name="Google Shape;216;p20"/>
          <p:cNvCxnSpPr/>
          <p:nvPr/>
        </p:nvCxnSpPr>
        <p:spPr>
          <a:xfrm>
            <a:off x="283029" y="2503714"/>
            <a:ext cx="2307771" cy="21772"/>
          </a:xfrm>
          <a:prstGeom prst="straightConnector1">
            <a:avLst/>
          </a:prstGeom>
          <a:noFill/>
          <a:ln cap="flat" cmpd="sng" w="9525">
            <a:solidFill>
              <a:srgbClr val="FDA73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314" y="947057"/>
            <a:ext cx="8469085" cy="3668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3697" y="0"/>
            <a:ext cx="5162550" cy="934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pic>
        <p:nvPicPr>
          <p:cNvPr id="228" name="Google Shape;22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685" y="1338944"/>
            <a:ext cx="7605132" cy="2656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9982" y="152400"/>
            <a:ext cx="5162550" cy="934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8029" y="601435"/>
            <a:ext cx="3145971" cy="758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5783" y="636814"/>
            <a:ext cx="4095750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90850" y="377598"/>
            <a:ext cx="22479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 txBox="1"/>
          <p:nvPr>
            <p:ph type="title"/>
          </p:nvPr>
        </p:nvSpPr>
        <p:spPr>
          <a:xfrm>
            <a:off x="366129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200"/>
              <a:t>Types of Grammars -</a:t>
            </a:r>
            <a:br>
              <a:rPr lang="en-US" sz="3200"/>
            </a:br>
            <a:r>
              <a:rPr lang="en-US" sz="3200"/>
              <a:t> Chomsky hierarchy of languages</a:t>
            </a:r>
            <a:endParaRPr sz="3200"/>
          </a:p>
        </p:txBody>
      </p:sp>
      <p:sp>
        <p:nvSpPr>
          <p:cNvPr id="242" name="Google Shape;24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Venn Diagram of Grammar Types:</a:t>
            </a:r>
            <a:endParaRPr/>
          </a:p>
        </p:txBody>
      </p:sp>
      <p:sp>
        <p:nvSpPr>
          <p:cNvPr id="243" name="Google Shape;243;p24"/>
          <p:cNvSpPr/>
          <p:nvPr/>
        </p:nvSpPr>
        <p:spPr>
          <a:xfrm>
            <a:off x="1905000" y="2000250"/>
            <a:ext cx="5715000" cy="2514600"/>
          </a:xfrm>
          <a:prstGeom prst="rect">
            <a:avLst/>
          </a:prstGeom>
          <a:solidFill>
            <a:srgbClr val="CCFFCC"/>
          </a:solidFill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 0 – Phrase-structure Grammars</a:t>
            </a:r>
            <a:endParaRPr/>
          </a:p>
        </p:txBody>
      </p:sp>
      <p:sp>
        <p:nvSpPr>
          <p:cNvPr id="244" name="Google Shape;244;p24"/>
          <p:cNvSpPr/>
          <p:nvPr/>
        </p:nvSpPr>
        <p:spPr>
          <a:xfrm>
            <a:off x="2286000" y="2343150"/>
            <a:ext cx="4953000" cy="2114550"/>
          </a:xfrm>
          <a:prstGeom prst="ellipse">
            <a:avLst/>
          </a:prstGeom>
          <a:solidFill>
            <a:srgbClr val="FFFFCC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4"/>
          <p:cNvSpPr txBox="1"/>
          <p:nvPr/>
        </p:nvSpPr>
        <p:spPr>
          <a:xfrm>
            <a:off x="4038967" y="2343151"/>
            <a:ext cx="17908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 1 – 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Context-Sensitive</a:t>
            </a:r>
            <a:endParaRPr/>
          </a:p>
        </p:txBody>
      </p:sp>
      <p:sp>
        <p:nvSpPr>
          <p:cNvPr id="246" name="Google Shape;246;p24"/>
          <p:cNvSpPr/>
          <p:nvPr/>
        </p:nvSpPr>
        <p:spPr>
          <a:xfrm>
            <a:off x="2895600" y="2857500"/>
            <a:ext cx="3733800" cy="1543050"/>
          </a:xfrm>
          <a:prstGeom prst="ellipse">
            <a:avLst/>
          </a:prstGeom>
          <a:solidFill>
            <a:srgbClr val="FFCCCC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4"/>
          <p:cNvSpPr txBox="1"/>
          <p:nvPr/>
        </p:nvSpPr>
        <p:spPr>
          <a:xfrm>
            <a:off x="4113139" y="2857500"/>
            <a:ext cx="138210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 2 –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Context-Free</a:t>
            </a:r>
            <a:endParaRPr/>
          </a:p>
        </p:txBody>
      </p:sp>
      <p:sp>
        <p:nvSpPr>
          <p:cNvPr id="248" name="Google Shape;248;p24"/>
          <p:cNvSpPr/>
          <p:nvPr/>
        </p:nvSpPr>
        <p:spPr>
          <a:xfrm>
            <a:off x="3886200" y="3371850"/>
            <a:ext cx="1752600" cy="971550"/>
          </a:xfrm>
          <a:prstGeom prst="ellipse">
            <a:avLst/>
          </a:prstGeom>
          <a:solidFill>
            <a:srgbClr val="CCECFF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CCEC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4"/>
          <p:cNvSpPr txBox="1"/>
          <p:nvPr/>
        </p:nvSpPr>
        <p:spPr>
          <a:xfrm>
            <a:off x="4271019" y="3531666"/>
            <a:ext cx="98296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 3 –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Regular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5"/>
          <p:cNvSpPr/>
          <p:nvPr/>
        </p:nvSpPr>
        <p:spPr>
          <a:xfrm>
            <a:off x="365760" y="1296785"/>
            <a:ext cx="8212975" cy="1928553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718" y="506960"/>
            <a:ext cx="5205724" cy="565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179" y="1426933"/>
            <a:ext cx="7876050" cy="1632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2041" y="1009650"/>
            <a:ext cx="6877050" cy="41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718" y="506960"/>
            <a:ext cx="5205724" cy="565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Type O grammar generate all the languages that are accepted by Turing Machines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Turing machine accepts recursively enumerable languages.</a:t>
            </a:r>
            <a:endParaRPr/>
          </a:p>
        </p:txBody>
      </p:sp>
      <p:pic>
        <p:nvPicPr>
          <p:cNvPr id="268" name="Google Shape;26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718" y="506960"/>
            <a:ext cx="5205724" cy="565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8"/>
          <p:cNvSpPr/>
          <p:nvPr/>
        </p:nvSpPr>
        <p:spPr>
          <a:xfrm>
            <a:off x="2094807" y="3507971"/>
            <a:ext cx="4289368" cy="831273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8"/>
          <p:cNvSpPr/>
          <p:nvPr/>
        </p:nvSpPr>
        <p:spPr>
          <a:xfrm>
            <a:off x="365760" y="1280160"/>
            <a:ext cx="8562109" cy="2177935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638" y="485446"/>
            <a:ext cx="558165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0403" y="1369782"/>
            <a:ext cx="8301211" cy="1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79765" y="3613699"/>
            <a:ext cx="3886200" cy="5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83" name="Google Shape;28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84" name="Google Shape;28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0738" y="1514475"/>
            <a:ext cx="4962525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638" y="485446"/>
            <a:ext cx="558165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"/>
          <p:cNvSpPr txBox="1"/>
          <p:nvPr>
            <p:ph type="title"/>
          </p:nvPr>
        </p:nvSpPr>
        <p:spPr>
          <a:xfrm>
            <a:off x="175065" y="710933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Grammar</a:t>
            </a:r>
            <a:endParaRPr/>
          </a:p>
        </p:txBody>
      </p:sp>
      <p:pic>
        <p:nvPicPr>
          <p:cNvPr id="75" name="Google Shape;7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090" y="1689866"/>
            <a:ext cx="7567448" cy="100828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3"/>
          <p:cNvSpPr txBox="1"/>
          <p:nvPr/>
        </p:nvSpPr>
        <p:spPr>
          <a:xfrm>
            <a:off x="700548" y="3089787"/>
            <a:ext cx="66294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Grammar defines syntax of a language.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"/>
          <p:cNvSpPr txBox="1"/>
          <p:nvPr/>
        </p:nvSpPr>
        <p:spPr>
          <a:xfrm>
            <a:off x="707923" y="3532239"/>
            <a:ext cx="6762135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Grammar Constituents: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Terminal Symbols: Constituents of a generated sentence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Non-Terminal Symbols: symbols that take part in the generation of sentence but are not part of generated sentence.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Production Rules: Rules of the grammar.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0"/>
          <p:cNvSpPr/>
          <p:nvPr/>
        </p:nvSpPr>
        <p:spPr>
          <a:xfrm>
            <a:off x="232756" y="1679172"/>
            <a:ext cx="8528859" cy="236081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92" name="Google Shape;29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93" name="Google Shape;29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692" y="507781"/>
            <a:ext cx="512445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2262" y="1928552"/>
            <a:ext cx="7996843" cy="17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1"/>
          <p:cNvSpPr/>
          <p:nvPr/>
        </p:nvSpPr>
        <p:spPr>
          <a:xfrm>
            <a:off x="0" y="1497724"/>
            <a:ext cx="9144000" cy="1592317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717" y="1775099"/>
            <a:ext cx="8678487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1692" y="507781"/>
            <a:ext cx="512445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588" y="1490663"/>
            <a:ext cx="8124825" cy="21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1692" y="507781"/>
            <a:ext cx="512445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3"/>
          <p:cNvSpPr/>
          <p:nvPr/>
        </p:nvSpPr>
        <p:spPr>
          <a:xfrm>
            <a:off x="189186" y="961698"/>
            <a:ext cx="8954814" cy="2396358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14" name="Google Shape;31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15" name="Google Shape;31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493" y="247487"/>
            <a:ext cx="4800600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6842" y="1168469"/>
            <a:ext cx="8550574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9075" y="3609155"/>
            <a:ext cx="8924925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Regular Grammar can be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1. Left Linear Regular Grammar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2. Right Linear Regular Grammar</a:t>
            </a:r>
            <a:endParaRPr/>
          </a:p>
        </p:txBody>
      </p:sp>
      <p:pic>
        <p:nvPicPr>
          <p:cNvPr id="323" name="Google Shape;32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493" y="247487"/>
            <a:ext cx="48006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3333" y="1164185"/>
            <a:ext cx="5429250" cy="35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7493" y="247487"/>
            <a:ext cx="48006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493" y="247487"/>
            <a:ext cx="4800600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66345" y="1072055"/>
            <a:ext cx="5181600" cy="3723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Identify Type of Grammar and Language Generated by it?</a:t>
            </a:r>
            <a:endParaRPr/>
          </a:p>
        </p:txBody>
      </p:sp>
      <p:pic>
        <p:nvPicPr>
          <p:cNvPr id="341" name="Google Shape;34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0423" y="1955581"/>
            <a:ext cx="261937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3237" y="3367549"/>
            <a:ext cx="3057525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 txBox="1"/>
          <p:nvPr>
            <p:ph type="title"/>
          </p:nvPr>
        </p:nvSpPr>
        <p:spPr>
          <a:xfrm>
            <a:off x="0" y="542767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Formal Defination of Grammar</a:t>
            </a:r>
            <a:endParaRPr/>
          </a:p>
        </p:txBody>
      </p:sp>
      <p:pic>
        <p:nvPicPr>
          <p:cNvPr id="83" name="Google Shape;8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254" y="1387695"/>
            <a:ext cx="8554435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69931" y="3668110"/>
            <a:ext cx="2984939" cy="1475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 txBox="1"/>
          <p:nvPr>
            <p:ph type="title"/>
          </p:nvPr>
        </p:nvSpPr>
        <p:spPr>
          <a:xfrm>
            <a:off x="0" y="-235422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Grammar Notations</a:t>
            </a:r>
            <a:endParaRPr/>
          </a:p>
        </p:txBody>
      </p:sp>
      <p:pic>
        <p:nvPicPr>
          <p:cNvPr id="90" name="Google Shape;9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19275"/>
            <a:ext cx="8665028" cy="32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8648" y="3704119"/>
            <a:ext cx="4757058" cy="378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0201" y="4015206"/>
            <a:ext cx="5162550" cy="645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"/>
          <p:cNvSpPr txBox="1"/>
          <p:nvPr>
            <p:ph type="title"/>
          </p:nvPr>
        </p:nvSpPr>
        <p:spPr>
          <a:xfrm>
            <a:off x="623400" y="269499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Example</a:t>
            </a:r>
            <a:endParaRPr/>
          </a:p>
        </p:txBody>
      </p:sp>
      <p:pic>
        <p:nvPicPr>
          <p:cNvPr id="98" name="Google Shape;9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3927" y="1591004"/>
            <a:ext cx="7220983" cy="337382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6"/>
          <p:cNvSpPr txBox="1"/>
          <p:nvPr/>
        </p:nvSpPr>
        <p:spPr>
          <a:xfrm>
            <a:off x="2469932" y="956440"/>
            <a:ext cx="3636579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i="0" lang="en-US" sz="32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G=(V, T,P,S)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"/>
          <p:cNvSpPr txBox="1"/>
          <p:nvPr>
            <p:ph type="title"/>
          </p:nvPr>
        </p:nvSpPr>
        <p:spPr>
          <a:xfrm>
            <a:off x="269658" y="174906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Example</a:t>
            </a:r>
            <a:endParaRPr/>
          </a:p>
        </p:txBody>
      </p:sp>
      <p:pic>
        <p:nvPicPr>
          <p:cNvPr id="105" name="Google Shape;10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7905" y="1282262"/>
            <a:ext cx="3114675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3607" y="2735482"/>
            <a:ext cx="7467600" cy="20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74312" y="1142672"/>
            <a:ext cx="4314825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7"/>
          <p:cNvSpPr/>
          <p:nvPr/>
        </p:nvSpPr>
        <p:spPr>
          <a:xfrm>
            <a:off x="1437992" y="935904"/>
            <a:ext cx="19883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G=(V, T,P,S)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Derivation Types</a:t>
            </a:r>
            <a:br>
              <a:rPr lang="en-US"/>
            </a:br>
            <a:r>
              <a:rPr lang="en-US"/>
              <a:t>- Leftmost</a:t>
            </a:r>
            <a:br>
              <a:rPr lang="en-US"/>
            </a:br>
            <a:r>
              <a:rPr lang="en-US"/>
              <a:t>- Rightmost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"/>
          <p:cNvSpPr txBox="1"/>
          <p:nvPr>
            <p:ph type="title"/>
          </p:nvPr>
        </p:nvSpPr>
        <p:spPr>
          <a:xfrm>
            <a:off x="259149" y="248477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Derivation Process</a:t>
            </a:r>
            <a:endParaRPr/>
          </a:p>
        </p:txBody>
      </p:sp>
      <p:pic>
        <p:nvPicPr>
          <p:cNvPr id="119" name="Google Shape;11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1281" y="298559"/>
            <a:ext cx="5524500" cy="647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5846" y="1031515"/>
            <a:ext cx="7580212" cy="2326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5259" y="3505200"/>
            <a:ext cx="6947209" cy="1479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mrsne</dc:creator>
</cp:coreProperties>
</file>